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7" r:id="rId3"/>
    <p:sldId id="258" r:id="rId4"/>
    <p:sldId id="259" r:id="rId5"/>
    <p:sldId id="276" r:id="rId6"/>
    <p:sldId id="301" r:id="rId7"/>
    <p:sldId id="280" r:id="rId8"/>
    <p:sldId id="281" r:id="rId9"/>
    <p:sldId id="302" r:id="rId10"/>
    <p:sldId id="303" r:id="rId11"/>
    <p:sldId id="305" r:id="rId12"/>
    <p:sldId id="306" r:id="rId13"/>
    <p:sldId id="307" r:id="rId14"/>
    <p:sldId id="287" r:id="rId15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howOutlineIcons="0" horzBarState="maximized">
    <p:restoredLeft sz="14995"/>
    <p:restoredTop sz="94660"/>
  </p:normalViewPr>
  <p:slideViewPr>
    <p:cSldViewPr snapToGrid="0" showGuides="1">
      <p:cViewPr>
        <p:scale>
          <a:sx n="75" d="100"/>
          <a:sy n="75" d="100"/>
        </p:scale>
        <p:origin x="1950" y="822"/>
      </p:cViewPr>
      <p:guideLst>
        <p:guide orient="horz" pos="2158"/>
        <p:guide pos="2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>
                <a:sym typeface="+mn-ea"/>
              </a:rPr>
              <a:t>Click here to edit the master subtitle style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Click here to edit the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1" indent="-228600"/>
            <a:r>
              <a:rPr lang="zh-CN" altLang="en-US" dirty="0"/>
              <a:t>Click here to edit the master text style</a:t>
            </a:r>
            <a:endParaRPr lang="zh-CN" altLang="en-US" dirty="0"/>
          </a:p>
          <a:p>
            <a:pPr lvl="1" indent="-228600"/>
            <a:r>
              <a:rPr lang="zh-CN" altLang="en-US" dirty="0"/>
              <a:t>The second level</a:t>
            </a:r>
            <a:endParaRPr lang="zh-CN" altLang="en-US" dirty="0"/>
          </a:p>
          <a:p>
            <a:pPr lvl="2" indent="-228600"/>
            <a:r>
              <a:rPr lang="zh-CN" altLang="en-US" dirty="0"/>
              <a:t>The third level</a:t>
            </a:r>
            <a:endParaRPr lang="zh-CN" altLang="en-US" dirty="0"/>
          </a:p>
          <a:p>
            <a:pPr lvl="3" indent="-228600"/>
            <a:r>
              <a:rPr lang="zh-CN" altLang="en-US" dirty="0"/>
              <a:t>The fourth level</a:t>
            </a:r>
            <a:endParaRPr lang="zh-CN" altLang="en-US" dirty="0"/>
          </a:p>
          <a:p>
            <a:pPr lvl="4" indent="-228600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A8B2374-47B8-4754-96B2-660AAAB368F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9525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098" name="组合 13"/>
          <p:cNvGrpSpPr/>
          <p:nvPr/>
        </p:nvGrpSpPr>
        <p:grpSpPr>
          <a:xfrm>
            <a:off x="7724775" y="134938"/>
            <a:ext cx="4467225" cy="2835275"/>
            <a:chOff x="7734796" y="351678"/>
            <a:chExt cx="4071397" cy="2583783"/>
          </a:xfrm>
        </p:grpSpPr>
        <p:sp>
          <p:nvSpPr>
            <p:cNvPr id="3" name="等腰三角形 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直角三角形 4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等腰三角形 30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等腰三角形 31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等腰三角形 32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4107" name="组合 37"/>
          <p:cNvGrpSpPr/>
          <p:nvPr/>
        </p:nvGrpSpPr>
        <p:grpSpPr>
          <a:xfrm rot="-779889">
            <a:off x="-298450" y="4833938"/>
            <a:ext cx="3519488" cy="2233612"/>
            <a:chOff x="7734796" y="351678"/>
            <a:chExt cx="4071397" cy="2583783"/>
          </a:xfrm>
        </p:grpSpPr>
        <p:sp>
          <p:nvSpPr>
            <p:cNvPr id="39" name="等腰三角形 38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等腰三角形 39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等腰三角形 40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直角三角形 41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等腰三角形 42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cxnSp>
        <p:nvCxnSpPr>
          <p:cNvPr id="36" name="直接连接符 35"/>
          <p:cNvCxnSpPr/>
          <p:nvPr/>
        </p:nvCxnSpPr>
        <p:spPr>
          <a:xfrm rot="10800000">
            <a:off x="7705725" y="3578225"/>
            <a:ext cx="0" cy="496888"/>
          </a:xfrm>
          <a:prstGeom prst="line">
            <a:avLst/>
          </a:prstGeom>
          <a:ln w="101600">
            <a:solidFill>
              <a:schemeClr val="bg1">
                <a:alpha val="5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7" name="文本框 56"/>
          <p:cNvSpPr txBox="1"/>
          <p:nvPr/>
        </p:nvSpPr>
        <p:spPr>
          <a:xfrm>
            <a:off x="2807335" y="2505075"/>
            <a:ext cx="4841875" cy="9220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OhMyFood !</a:t>
            </a:r>
            <a:endParaRPr lang="fr-FR" altLang="en-US" sz="5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18" name="文本框 65"/>
          <p:cNvSpPr txBox="1"/>
          <p:nvPr/>
        </p:nvSpPr>
        <p:spPr>
          <a:xfrm>
            <a:off x="4046220" y="3641725"/>
            <a:ext cx="2143125" cy="3371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zh-CN" sz="16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Marcato Anthony</a:t>
            </a:r>
            <a:endParaRPr lang="fr-FR" altLang="zh-CN" sz="16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9218" name="文本框 65"/>
          <p:cNvSpPr txBox="1"/>
          <p:nvPr/>
        </p:nvSpPr>
        <p:spPr>
          <a:xfrm>
            <a:off x="882650" y="215900"/>
            <a:ext cx="111582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Adaptations Desktop</a:t>
            </a:r>
            <a:endParaRPr lang="fr-FR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9219" name="组合 21"/>
          <p:cNvGrpSpPr/>
          <p:nvPr/>
        </p:nvGrpSpPr>
        <p:grpSpPr>
          <a:xfrm rot="-779889">
            <a:off x="134938" y="239713"/>
            <a:ext cx="796925" cy="504825"/>
            <a:chOff x="7734796" y="351678"/>
            <a:chExt cx="4071397" cy="2583783"/>
          </a:xfrm>
        </p:grpSpPr>
        <p:sp>
          <p:nvSpPr>
            <p:cNvPr id="23" name="等腰三角形 2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直角三角形 25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2" name="矩形 65"/>
          <p:cNvSpPr/>
          <p:nvPr/>
        </p:nvSpPr>
        <p:spPr>
          <a:xfrm>
            <a:off x="6624638" y="2278063"/>
            <a:ext cx="5567363" cy="4579938"/>
          </a:xfrm>
          <a:custGeom>
            <a:avLst/>
            <a:gdLst>
              <a:gd name="connsiteX0" fmla="*/ 0 w 5044521"/>
              <a:gd name="connsiteY0" fmla="*/ 0 h 4149439"/>
              <a:gd name="connsiteX1" fmla="*/ 5044521 w 5044521"/>
              <a:gd name="connsiteY1" fmla="*/ 0 h 4149439"/>
              <a:gd name="connsiteX2" fmla="*/ 5044521 w 5044521"/>
              <a:gd name="connsiteY2" fmla="*/ 4149439 h 4149439"/>
              <a:gd name="connsiteX3" fmla="*/ 0 w 5044521"/>
              <a:gd name="connsiteY3" fmla="*/ 4149439 h 4149439"/>
              <a:gd name="connsiteX4" fmla="*/ 0 w 5044521"/>
              <a:gd name="connsiteY4" fmla="*/ 0 h 4149439"/>
              <a:gd name="connsiteX0-1" fmla="*/ 800100 w 5044521"/>
              <a:gd name="connsiteY0-2" fmla="*/ 1117600 h 4149439"/>
              <a:gd name="connsiteX1-3" fmla="*/ 5044521 w 5044521"/>
              <a:gd name="connsiteY1-4" fmla="*/ 0 h 4149439"/>
              <a:gd name="connsiteX2-5" fmla="*/ 5044521 w 5044521"/>
              <a:gd name="connsiteY2-6" fmla="*/ 4149439 h 4149439"/>
              <a:gd name="connsiteX3-7" fmla="*/ 0 w 5044521"/>
              <a:gd name="connsiteY3-8" fmla="*/ 4149439 h 4149439"/>
              <a:gd name="connsiteX4-9" fmla="*/ 800100 w 5044521"/>
              <a:gd name="connsiteY4-10" fmla="*/ 1117600 h 41494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044521" h="4149439">
                <a:moveTo>
                  <a:pt x="800100" y="1117600"/>
                </a:moveTo>
                <a:lnTo>
                  <a:pt x="5044521" y="0"/>
                </a:lnTo>
                <a:lnTo>
                  <a:pt x="5044521" y="4149439"/>
                </a:lnTo>
                <a:lnTo>
                  <a:pt x="0" y="4149439"/>
                </a:lnTo>
                <a:lnTo>
                  <a:pt x="800100" y="11176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直角三角形 12"/>
          <p:cNvSpPr/>
          <p:nvPr/>
        </p:nvSpPr>
        <p:spPr>
          <a:xfrm flipH="1">
            <a:off x="6643688" y="2278063"/>
            <a:ext cx="5534025" cy="4579938"/>
          </a:xfrm>
          <a:prstGeom prst="rtTriangle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230" name="文本框 73"/>
          <p:cNvSpPr txBox="1"/>
          <p:nvPr/>
        </p:nvSpPr>
        <p:spPr>
          <a:xfrm>
            <a:off x="1973580" y="2106295"/>
            <a:ext cx="3973830" cy="2755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zh-CN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Plus grosse marge des deux côtés du côté du menu</a:t>
            </a:r>
            <a:endParaRPr lang="fr-FR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9231" name="组合 75"/>
          <p:cNvGrpSpPr/>
          <p:nvPr/>
        </p:nvGrpSpPr>
        <p:grpSpPr>
          <a:xfrm>
            <a:off x="1323975" y="1993900"/>
            <a:ext cx="498475" cy="495300"/>
            <a:chOff x="1066799" y="838200"/>
            <a:chExt cx="497659" cy="495300"/>
          </a:xfrm>
        </p:grpSpPr>
        <p:sp>
          <p:nvSpPr>
            <p:cNvPr id="16" name="矩形 15"/>
            <p:cNvSpPr/>
            <p:nvPr/>
          </p:nvSpPr>
          <p:spPr>
            <a:xfrm>
              <a:off x="1066799" y="838780"/>
              <a:ext cx="496075" cy="494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7" name="直角三角形 16"/>
            <p:cNvSpPr/>
            <p:nvPr/>
          </p:nvSpPr>
          <p:spPr>
            <a:xfrm flipH="1">
              <a:off x="1066799" y="843538"/>
              <a:ext cx="497659" cy="48996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234" name="文本框 76"/>
          <p:cNvSpPr txBox="1"/>
          <p:nvPr/>
        </p:nvSpPr>
        <p:spPr>
          <a:xfrm>
            <a:off x="1376363" y="1905000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35" name="文本框 79"/>
          <p:cNvSpPr txBox="1"/>
          <p:nvPr/>
        </p:nvSpPr>
        <p:spPr>
          <a:xfrm>
            <a:off x="1973580" y="3061335"/>
            <a:ext cx="4323080" cy="2755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zh-CN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Titre centré avec logo like dessous</a:t>
            </a:r>
            <a:endParaRPr lang="fr-FR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9236" name="组合 81"/>
          <p:cNvGrpSpPr/>
          <p:nvPr/>
        </p:nvGrpSpPr>
        <p:grpSpPr>
          <a:xfrm>
            <a:off x="1323975" y="2951163"/>
            <a:ext cx="498475" cy="495300"/>
            <a:chOff x="1066799" y="838200"/>
            <a:chExt cx="497659" cy="495300"/>
          </a:xfrm>
        </p:grpSpPr>
        <p:sp>
          <p:nvSpPr>
            <p:cNvPr id="31" name="矩形 30"/>
            <p:cNvSpPr/>
            <p:nvPr/>
          </p:nvSpPr>
          <p:spPr>
            <a:xfrm>
              <a:off x="1066799" y="838780"/>
              <a:ext cx="496075" cy="494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直角三角形 31"/>
            <p:cNvSpPr/>
            <p:nvPr/>
          </p:nvSpPr>
          <p:spPr>
            <a:xfrm flipH="1">
              <a:off x="1066799" y="843537"/>
              <a:ext cx="497659" cy="489963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239" name="文本框 82"/>
          <p:cNvSpPr txBox="1"/>
          <p:nvPr/>
        </p:nvSpPr>
        <p:spPr>
          <a:xfrm>
            <a:off x="1376363" y="2862263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2" name="组合 81"/>
          <p:cNvGrpSpPr/>
          <p:nvPr/>
        </p:nvGrpSpPr>
        <p:grpSpPr>
          <a:xfrm>
            <a:off x="1322705" y="3814763"/>
            <a:ext cx="498475" cy="495300"/>
            <a:chOff x="1066799" y="838200"/>
            <a:chExt cx="497659" cy="495300"/>
          </a:xfrm>
        </p:grpSpPr>
        <p:sp>
          <p:nvSpPr>
            <p:cNvPr id="3" name="矩形 30"/>
            <p:cNvSpPr/>
            <p:nvPr/>
          </p:nvSpPr>
          <p:spPr>
            <a:xfrm>
              <a:off x="1066799" y="838780"/>
              <a:ext cx="496075" cy="494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" name="直角三角形 31"/>
            <p:cNvSpPr/>
            <p:nvPr/>
          </p:nvSpPr>
          <p:spPr>
            <a:xfrm flipH="1">
              <a:off x="1066799" y="843537"/>
              <a:ext cx="497659" cy="489963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5" name="文本框 82"/>
          <p:cNvSpPr txBox="1"/>
          <p:nvPr/>
        </p:nvSpPr>
        <p:spPr>
          <a:xfrm>
            <a:off x="1375093" y="3725863"/>
            <a:ext cx="296862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fr-FR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lang="fr-FR" altLang="zh-CN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6" name="组合 81"/>
          <p:cNvGrpSpPr/>
          <p:nvPr/>
        </p:nvGrpSpPr>
        <p:grpSpPr>
          <a:xfrm>
            <a:off x="1321435" y="4681538"/>
            <a:ext cx="498475" cy="495300"/>
            <a:chOff x="1066799" y="838200"/>
            <a:chExt cx="497659" cy="495300"/>
          </a:xfrm>
        </p:grpSpPr>
        <p:sp>
          <p:nvSpPr>
            <p:cNvPr id="7" name="矩形 30"/>
            <p:cNvSpPr/>
            <p:nvPr/>
          </p:nvSpPr>
          <p:spPr>
            <a:xfrm>
              <a:off x="1066799" y="838780"/>
              <a:ext cx="496075" cy="494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" name="直角三角形 31"/>
            <p:cNvSpPr/>
            <p:nvPr/>
          </p:nvSpPr>
          <p:spPr>
            <a:xfrm flipH="1">
              <a:off x="1066799" y="843537"/>
              <a:ext cx="497659" cy="489963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" name="文本框 82"/>
          <p:cNvSpPr txBox="1"/>
          <p:nvPr/>
        </p:nvSpPr>
        <p:spPr>
          <a:xfrm>
            <a:off x="1373823" y="4592638"/>
            <a:ext cx="296862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fr-FR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lang="fr-FR" altLang="zh-CN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本框 79"/>
          <p:cNvSpPr txBox="1"/>
          <p:nvPr/>
        </p:nvSpPr>
        <p:spPr>
          <a:xfrm>
            <a:off x="1973580" y="3910965"/>
            <a:ext cx="4323080" cy="2755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zh-CN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Titre des catégories centré avec bordure plus longue</a:t>
            </a:r>
            <a:endParaRPr lang="fr-FR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79"/>
          <p:cNvSpPr txBox="1"/>
          <p:nvPr/>
        </p:nvSpPr>
        <p:spPr>
          <a:xfrm>
            <a:off x="1986280" y="4760595"/>
            <a:ext cx="4323080" cy="2755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zh-CN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Cartes sur plusieurs lignes</a:t>
            </a:r>
            <a:endParaRPr lang="fr-FR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6155" name="组合 5"/>
          <p:cNvGrpSpPr/>
          <p:nvPr/>
        </p:nvGrpSpPr>
        <p:grpSpPr>
          <a:xfrm>
            <a:off x="2416175" y="2357438"/>
            <a:ext cx="7108825" cy="1970087"/>
            <a:chOff x="2636598" y="2366693"/>
            <a:chExt cx="7109701" cy="1969133"/>
          </a:xfrm>
        </p:grpSpPr>
        <p:grpSp>
          <p:nvGrpSpPr>
            <p:cNvPr id="6156" name="组合 30"/>
            <p:cNvGrpSpPr/>
            <p:nvPr/>
          </p:nvGrpSpPr>
          <p:grpSpPr>
            <a:xfrm flipH="1">
              <a:off x="5235530" y="2719789"/>
              <a:ext cx="4510769" cy="715744"/>
              <a:chOff x="3744686" y="2554536"/>
              <a:chExt cx="3329214" cy="528262"/>
            </a:xfrm>
          </p:grpSpPr>
          <p:cxnSp>
            <p:nvCxnSpPr>
              <p:cNvPr id="32" name="直接连接符 31"/>
              <p:cNvCxnSpPr/>
              <p:nvPr/>
            </p:nvCxnSpPr>
            <p:spPr>
              <a:xfrm>
                <a:off x="3744686" y="2554536"/>
                <a:ext cx="3329214" cy="0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>
                <a:off x="3785205" y="2585684"/>
                <a:ext cx="0" cy="497114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59" name="组合 34"/>
            <p:cNvGrpSpPr/>
            <p:nvPr/>
          </p:nvGrpSpPr>
          <p:grpSpPr>
            <a:xfrm flipH="1">
              <a:off x="2962938" y="3615781"/>
              <a:ext cx="4510769" cy="720045"/>
              <a:chOff x="4705998" y="3629212"/>
              <a:chExt cx="3329214" cy="531436"/>
            </a:xfrm>
          </p:grpSpPr>
          <p:cxnSp>
            <p:nvCxnSpPr>
              <p:cNvPr id="36" name="直接连接符 35"/>
              <p:cNvCxnSpPr/>
              <p:nvPr/>
            </p:nvCxnSpPr>
            <p:spPr>
              <a:xfrm rot="10800000">
                <a:off x="4705998" y="4160648"/>
                <a:ext cx="3329214" cy="0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 rot="10800000">
                <a:off x="7999304" y="3629212"/>
                <a:ext cx="0" cy="497114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62" name="文本框 65"/>
            <p:cNvSpPr txBox="1"/>
            <p:nvPr/>
          </p:nvSpPr>
          <p:spPr>
            <a:xfrm>
              <a:off x="3236913" y="3023036"/>
              <a:ext cx="6344271" cy="82954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ctr" anchorCtr="0">
              <a:spAutoFit/>
            </a:bodyPr>
            <a:p>
              <a:pPr algn="ctr">
                <a:buFont typeface="Arial" panose="020B0604020202020204" pitchFamily="34" charset="0"/>
              </a:pPr>
              <a:r>
                <a:rPr lang="fr-FR" altLang="en-US" sz="48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Les animations</a:t>
              </a:r>
              <a:endParaRPr lang="fr-FR" altLang="en-US" sz="4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163" name="文本框 65"/>
            <p:cNvSpPr txBox="1"/>
            <p:nvPr/>
          </p:nvSpPr>
          <p:spPr>
            <a:xfrm>
              <a:off x="2636598" y="2366693"/>
              <a:ext cx="2331481" cy="58328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just">
                <a:buFont typeface="Arial" panose="020B0604020202020204" pitchFamily="34" charset="0"/>
              </a:pPr>
              <a:r>
                <a:rPr lang="fr-FR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Partie 4</a:t>
              </a:r>
              <a:endParaRPr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8194" name="文本框 65"/>
          <p:cNvSpPr txBox="1"/>
          <p:nvPr/>
        </p:nvSpPr>
        <p:spPr>
          <a:xfrm>
            <a:off x="919480" y="215900"/>
            <a:ext cx="109969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Animations demandées dans la maquette</a:t>
            </a:r>
            <a:endParaRPr lang="fr-FR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8195" name="组合 21"/>
          <p:cNvGrpSpPr/>
          <p:nvPr/>
        </p:nvGrpSpPr>
        <p:grpSpPr>
          <a:xfrm rot="-779889">
            <a:off x="134938" y="239713"/>
            <a:ext cx="796925" cy="504825"/>
            <a:chOff x="7734796" y="351678"/>
            <a:chExt cx="4071397" cy="2583783"/>
          </a:xfrm>
        </p:grpSpPr>
        <p:sp>
          <p:nvSpPr>
            <p:cNvPr id="23" name="等腰三角形 2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直角三角形 25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aphicFrame>
        <p:nvGraphicFramePr>
          <p:cNvPr id="3" name="Table 2"/>
          <p:cNvGraphicFramePr/>
          <p:nvPr/>
        </p:nvGraphicFramePr>
        <p:xfrm>
          <a:off x="1829435" y="930275"/>
          <a:ext cx="853376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165"/>
                <a:gridCol w="2844165"/>
                <a:gridCol w="284416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Page d’accueil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Pages de menu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Boutons</a:t>
                      </a:r>
                      <a:endParaRPr lang="fr-FR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Loading spinner vu précedemment,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Cartes de fonctionnement changeant de couleur au survol de la souris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Effet slide-up pour les cartes des catégories,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Checkbox qui apparaît au survol pour la première version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Eclaircissement au survol de la souris, ombre portée augmentée,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Bouton like se remplissant</a:t>
                      </a:r>
                      <a:endParaRPr lang="fr-FR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65"/>
          <p:cNvSpPr txBox="1"/>
          <p:nvPr/>
        </p:nvSpPr>
        <p:spPr>
          <a:xfrm>
            <a:off x="919480" y="3267710"/>
            <a:ext cx="109969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Animations ajoutées en plus</a:t>
            </a:r>
            <a:endParaRPr lang="fr-FR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5" name="Table 4"/>
          <p:cNvGraphicFramePr/>
          <p:nvPr/>
        </p:nvGraphicFramePr>
        <p:xfrm>
          <a:off x="1830070" y="4057015"/>
          <a:ext cx="8533765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165"/>
                <a:gridCol w="2844165"/>
                <a:gridCol w="284416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Page d’accueil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Pages de menu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Footer</a:t>
                      </a:r>
                      <a:endParaRPr lang="fr-FR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Etiquette «Nouveau» clignottante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Titre des catégories avec effet d’apparition par la droite, décalage des animations des cartes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Texte s’aggrandissant au survol de la souris</a:t>
                      </a:r>
                      <a:endParaRPr lang="fr-FR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9697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228513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9698" name="组合 13"/>
          <p:cNvGrpSpPr/>
          <p:nvPr/>
        </p:nvGrpSpPr>
        <p:grpSpPr>
          <a:xfrm>
            <a:off x="7724775" y="134938"/>
            <a:ext cx="4467225" cy="2835275"/>
            <a:chOff x="7734796" y="351678"/>
            <a:chExt cx="4071397" cy="2583783"/>
          </a:xfrm>
        </p:grpSpPr>
        <p:sp>
          <p:nvSpPr>
            <p:cNvPr id="3" name="等腰三角形 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直角三角形 4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等腰三角形 30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等腰三角形 31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等腰三角形 32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9707" name="组合 37"/>
          <p:cNvGrpSpPr/>
          <p:nvPr/>
        </p:nvGrpSpPr>
        <p:grpSpPr>
          <a:xfrm rot="-779889">
            <a:off x="-298450" y="4833938"/>
            <a:ext cx="3519488" cy="2233612"/>
            <a:chOff x="7734796" y="351678"/>
            <a:chExt cx="4071397" cy="2583783"/>
          </a:xfrm>
        </p:grpSpPr>
        <p:sp>
          <p:nvSpPr>
            <p:cNvPr id="39" name="等腰三角形 38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等腰三角形 39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等腰三角形 40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直角三角形 41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等腰三角形 42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9716" name="组合 11"/>
          <p:cNvGrpSpPr/>
          <p:nvPr/>
        </p:nvGrpSpPr>
        <p:grpSpPr>
          <a:xfrm>
            <a:off x="2390775" y="2733675"/>
            <a:ext cx="3328988" cy="547688"/>
            <a:chOff x="3744686" y="2554536"/>
            <a:chExt cx="3329214" cy="547008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3744686" y="2554536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3794579" y="2604430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719" name="组合 14"/>
          <p:cNvGrpSpPr/>
          <p:nvPr/>
        </p:nvGrpSpPr>
        <p:grpSpPr>
          <a:xfrm>
            <a:off x="4408488" y="3578225"/>
            <a:ext cx="3328987" cy="549275"/>
            <a:chOff x="4705998" y="3601092"/>
            <a:chExt cx="3329214" cy="550183"/>
          </a:xfrm>
        </p:grpSpPr>
        <p:cxnSp>
          <p:nvCxnSpPr>
            <p:cNvPr id="35" name="直接连接符 34"/>
            <p:cNvCxnSpPr/>
            <p:nvPr/>
          </p:nvCxnSpPr>
          <p:spPr>
            <a:xfrm rot="10800000">
              <a:off x="4705998" y="4151275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rot="10800000">
              <a:off x="7980557" y="3601092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722" name="文本框 56"/>
          <p:cNvSpPr txBox="1"/>
          <p:nvPr/>
        </p:nvSpPr>
        <p:spPr>
          <a:xfrm>
            <a:off x="2608263" y="2882900"/>
            <a:ext cx="5165725" cy="9220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>
              <a:buFont typeface="Arial" panose="020B0604020202020204" pitchFamily="34" charset="0"/>
            </a:pPr>
            <a:r>
              <a:rPr lang="fr-FR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Merci !</a:t>
            </a:r>
            <a:endParaRPr lang="fr-FR" sz="5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1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5122" name="组合 33"/>
          <p:cNvGrpSpPr/>
          <p:nvPr/>
        </p:nvGrpSpPr>
        <p:grpSpPr>
          <a:xfrm>
            <a:off x="4486275" y="2049463"/>
            <a:ext cx="3330575" cy="547687"/>
            <a:chOff x="3744686" y="2554536"/>
            <a:chExt cx="3329214" cy="547008"/>
          </a:xfrm>
        </p:grpSpPr>
        <p:cxnSp>
          <p:nvCxnSpPr>
            <p:cNvPr id="49" name="直接连接符 48"/>
            <p:cNvCxnSpPr/>
            <p:nvPr/>
          </p:nvCxnSpPr>
          <p:spPr>
            <a:xfrm>
              <a:off x="3744686" y="2554536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3794579" y="2604430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25" name="组合 50"/>
          <p:cNvGrpSpPr/>
          <p:nvPr/>
        </p:nvGrpSpPr>
        <p:grpSpPr>
          <a:xfrm>
            <a:off x="6164263" y="4483100"/>
            <a:ext cx="3328987" cy="550863"/>
            <a:chOff x="4705998" y="3601092"/>
            <a:chExt cx="3329214" cy="550183"/>
          </a:xfrm>
        </p:grpSpPr>
        <p:cxnSp>
          <p:nvCxnSpPr>
            <p:cNvPr id="52" name="直接连接符 51"/>
            <p:cNvCxnSpPr/>
            <p:nvPr/>
          </p:nvCxnSpPr>
          <p:spPr>
            <a:xfrm rot="10800000">
              <a:off x="4705998" y="4151275"/>
              <a:ext cx="3329214" cy="0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rot="10800000">
              <a:off x="7980557" y="3601092"/>
              <a:ext cx="0" cy="497114"/>
            </a:xfrm>
            <a:prstGeom prst="line">
              <a:avLst/>
            </a:prstGeom>
            <a:ln w="101600">
              <a:solidFill>
                <a:schemeClr val="bg1">
                  <a:alpha val="52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28" name="文本框 65"/>
          <p:cNvSpPr txBox="1"/>
          <p:nvPr/>
        </p:nvSpPr>
        <p:spPr>
          <a:xfrm>
            <a:off x="5983288" y="2259013"/>
            <a:ext cx="3267075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Loading Spinner</a:t>
            </a:r>
            <a:endParaRPr lang="fr-FR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29" name="文本框 65"/>
          <p:cNvSpPr txBox="1"/>
          <p:nvPr/>
        </p:nvSpPr>
        <p:spPr>
          <a:xfrm>
            <a:off x="4729163" y="2351088"/>
            <a:ext cx="1254125" cy="30670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Partie </a:t>
            </a:r>
            <a:r>
              <a:rPr lang="en-US" altLang="zh-CN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en-US" altLang="zh-CN" sz="1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902325" y="2314575"/>
            <a:ext cx="0" cy="381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31" name="文本框 65"/>
          <p:cNvSpPr txBox="1"/>
          <p:nvPr/>
        </p:nvSpPr>
        <p:spPr>
          <a:xfrm>
            <a:off x="5983288" y="2963863"/>
            <a:ext cx="3267075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imSun" panose="02010600030101010101" pitchFamily="2" charset="-122"/>
              </a:rPr>
              <a:t>Accueil</a:t>
            </a:r>
            <a:endParaRPr lang="fr-FR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SimSun" panose="02010600030101010101" pitchFamily="2" charset="-122"/>
            </a:endParaRPr>
          </a:p>
        </p:txBody>
      </p:sp>
      <p:sp>
        <p:nvSpPr>
          <p:cNvPr id="5132" name="文本框 65"/>
          <p:cNvSpPr txBox="1"/>
          <p:nvPr/>
        </p:nvSpPr>
        <p:spPr>
          <a:xfrm>
            <a:off x="4729163" y="3030538"/>
            <a:ext cx="1147762" cy="67564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Partie </a:t>
            </a:r>
            <a:r>
              <a:rPr lang="en-US" altLang="zh-CN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lang="en-US" altLang="zh-CN" sz="1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buFont typeface="Arial" panose="020B0604020202020204" pitchFamily="34" charset="0"/>
            </a:pP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5902325" y="3000375"/>
            <a:ext cx="0" cy="381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34" name="文本框 65"/>
          <p:cNvSpPr txBox="1"/>
          <p:nvPr/>
        </p:nvSpPr>
        <p:spPr>
          <a:xfrm>
            <a:off x="5983288" y="3670300"/>
            <a:ext cx="3267075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imSun" panose="02010600030101010101" pitchFamily="2" charset="-122"/>
              </a:rPr>
              <a:t>Pages Menu</a:t>
            </a:r>
            <a:endParaRPr lang="fr-FR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5" name="文本框 65"/>
          <p:cNvSpPr txBox="1"/>
          <p:nvPr/>
        </p:nvSpPr>
        <p:spPr>
          <a:xfrm>
            <a:off x="4729163" y="3806825"/>
            <a:ext cx="1147762" cy="67564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Partie </a:t>
            </a:r>
            <a:r>
              <a:rPr lang="en-US" altLang="zh-CN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lang="en-US" altLang="zh-CN" sz="1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buFont typeface="Arial" panose="020B0604020202020204" pitchFamily="34" charset="0"/>
            </a:pP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5902325" y="3706813"/>
            <a:ext cx="0" cy="381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37" name="文本框 65"/>
          <p:cNvSpPr txBox="1"/>
          <p:nvPr/>
        </p:nvSpPr>
        <p:spPr>
          <a:xfrm>
            <a:off x="5983288" y="4375150"/>
            <a:ext cx="3267075" cy="3987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imSun" panose="02010600030101010101" pitchFamily="2" charset="-122"/>
              </a:rPr>
              <a:t>Les Animations</a:t>
            </a:r>
            <a:endParaRPr lang="fr-FR" altLang="en-US" sz="2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SimSun" panose="02010600030101010101" pitchFamily="2" charset="-122"/>
            </a:endParaRPr>
          </a:p>
        </p:txBody>
      </p:sp>
      <p:sp>
        <p:nvSpPr>
          <p:cNvPr id="5138" name="文本框 65"/>
          <p:cNvSpPr txBox="1"/>
          <p:nvPr/>
        </p:nvSpPr>
        <p:spPr>
          <a:xfrm>
            <a:off x="4729163" y="4483100"/>
            <a:ext cx="1147762" cy="67564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Partie </a:t>
            </a:r>
            <a:r>
              <a:rPr lang="en-US" altLang="zh-CN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lang="en-US" altLang="zh-CN" sz="1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just">
              <a:buFont typeface="Arial" panose="020B0604020202020204" pitchFamily="34" charset="0"/>
            </a:pP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67" name="直接连接符 66"/>
          <p:cNvCxnSpPr/>
          <p:nvPr/>
        </p:nvCxnSpPr>
        <p:spPr>
          <a:xfrm>
            <a:off x="5902325" y="4413250"/>
            <a:ext cx="0" cy="381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12" name="文本框 65"/>
          <p:cNvSpPr txBox="1"/>
          <p:nvPr/>
        </p:nvSpPr>
        <p:spPr>
          <a:xfrm>
            <a:off x="2332038" y="1449388"/>
            <a:ext cx="1290638" cy="4524375"/>
          </a:xfrm>
          <a:prstGeom prst="rect">
            <a:avLst/>
          </a:prstGeom>
          <a:noFill/>
          <a:ln w="9525">
            <a:noFill/>
          </a:ln>
        </p:spPr>
        <p:txBody>
          <a:bodyPr vert="vert" anchor="t">
            <a:spAutoFit/>
          </a:bodyPr>
          <a:p>
            <a:pPr algn="just">
              <a:buFont typeface="Arial" panose="020B0604020202020204" pitchFamily="34" charset="0"/>
            </a:pPr>
            <a:r>
              <a:rPr lang="en-US" altLang="zh-CN" sz="7200" b="1" noProof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contents</a:t>
            </a:r>
            <a:endParaRPr lang="en-US" altLang="zh-CN" sz="7200" b="1" noProof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141" name="组合 86"/>
          <p:cNvGrpSpPr/>
          <p:nvPr/>
        </p:nvGrpSpPr>
        <p:grpSpPr>
          <a:xfrm rot="-779889">
            <a:off x="9086850" y="161925"/>
            <a:ext cx="2938463" cy="2039938"/>
            <a:chOff x="7599443" y="15009"/>
            <a:chExt cx="4206750" cy="2920452"/>
          </a:xfrm>
        </p:grpSpPr>
        <p:sp>
          <p:nvSpPr>
            <p:cNvPr id="88" name="等腰三角形 87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等腰三角形 88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等腰三角形 89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1" name="直角三角形 90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2" name="等腰三角形 91"/>
            <p:cNvSpPr/>
            <p:nvPr/>
          </p:nvSpPr>
          <p:spPr>
            <a:xfrm rot="10114597">
              <a:off x="8674647" y="15009"/>
              <a:ext cx="1043849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3" name="等腰三角形 92"/>
            <p:cNvSpPr/>
            <p:nvPr/>
          </p:nvSpPr>
          <p:spPr>
            <a:xfrm rot="2291006">
              <a:off x="9869229" y="2017087"/>
              <a:ext cx="809980" cy="513723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等腰三角形 93"/>
            <p:cNvSpPr/>
            <p:nvPr/>
          </p:nvSpPr>
          <p:spPr>
            <a:xfrm rot="5758459">
              <a:off x="7626791" y="1064829"/>
              <a:ext cx="1358894" cy="141363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5" name="等腰三角形 94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6155" name="组合 5"/>
          <p:cNvGrpSpPr/>
          <p:nvPr/>
        </p:nvGrpSpPr>
        <p:grpSpPr>
          <a:xfrm>
            <a:off x="2416175" y="2357438"/>
            <a:ext cx="7108825" cy="1970087"/>
            <a:chOff x="2636598" y="2366693"/>
            <a:chExt cx="7109701" cy="1969133"/>
          </a:xfrm>
        </p:grpSpPr>
        <p:grpSp>
          <p:nvGrpSpPr>
            <p:cNvPr id="6156" name="组合 30"/>
            <p:cNvGrpSpPr/>
            <p:nvPr/>
          </p:nvGrpSpPr>
          <p:grpSpPr>
            <a:xfrm flipH="1">
              <a:off x="5235530" y="2719789"/>
              <a:ext cx="4510769" cy="715744"/>
              <a:chOff x="3744686" y="2554536"/>
              <a:chExt cx="3329214" cy="528262"/>
            </a:xfrm>
          </p:grpSpPr>
          <p:cxnSp>
            <p:nvCxnSpPr>
              <p:cNvPr id="32" name="直接连接符 31"/>
              <p:cNvCxnSpPr/>
              <p:nvPr/>
            </p:nvCxnSpPr>
            <p:spPr>
              <a:xfrm>
                <a:off x="3744686" y="2554536"/>
                <a:ext cx="3329214" cy="0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>
                <a:off x="3785205" y="2585684"/>
                <a:ext cx="0" cy="497114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59" name="组合 34"/>
            <p:cNvGrpSpPr/>
            <p:nvPr/>
          </p:nvGrpSpPr>
          <p:grpSpPr>
            <a:xfrm flipH="1">
              <a:off x="2962938" y="3615781"/>
              <a:ext cx="4510769" cy="720045"/>
              <a:chOff x="4705998" y="3629212"/>
              <a:chExt cx="3329214" cy="531436"/>
            </a:xfrm>
          </p:grpSpPr>
          <p:cxnSp>
            <p:nvCxnSpPr>
              <p:cNvPr id="36" name="直接连接符 35"/>
              <p:cNvCxnSpPr/>
              <p:nvPr/>
            </p:nvCxnSpPr>
            <p:spPr>
              <a:xfrm rot="10800000">
                <a:off x="4705998" y="4160648"/>
                <a:ext cx="3329214" cy="0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 rot="10800000">
                <a:off x="7999304" y="3629212"/>
                <a:ext cx="0" cy="497114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62" name="文本框 65"/>
            <p:cNvSpPr txBox="1"/>
            <p:nvPr/>
          </p:nvSpPr>
          <p:spPr>
            <a:xfrm>
              <a:off x="3236913" y="3023036"/>
              <a:ext cx="6344271" cy="82954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ctr">
                <a:buFont typeface="Arial" panose="020B0604020202020204" pitchFamily="34" charset="0"/>
              </a:pPr>
              <a:r>
                <a:rPr lang="fr-FR" altLang="en-US" sz="48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Loading Spinner</a:t>
              </a:r>
              <a:endParaRPr lang="fr-FR" altLang="en-US" sz="4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163" name="文本框 65"/>
            <p:cNvSpPr txBox="1"/>
            <p:nvPr/>
          </p:nvSpPr>
          <p:spPr>
            <a:xfrm>
              <a:off x="2636598" y="2366693"/>
              <a:ext cx="2331481" cy="58328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just">
                <a:buFont typeface="Arial" panose="020B0604020202020204" pitchFamily="34" charset="0"/>
              </a:pPr>
              <a:r>
                <a:rPr lang="fr-FR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Partie </a:t>
              </a:r>
              <a:r>
                <a:rPr lang="en-US" altLang="zh-CN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1</a:t>
              </a:r>
              <a:endParaRPr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7170" name="文本框 65"/>
          <p:cNvSpPr txBox="1"/>
          <p:nvPr/>
        </p:nvSpPr>
        <p:spPr>
          <a:xfrm>
            <a:off x="882650" y="215900"/>
            <a:ext cx="339090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Loading Spinner</a:t>
            </a:r>
            <a:endParaRPr lang="fr-FR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7171" name="组合 21"/>
          <p:cNvGrpSpPr/>
          <p:nvPr/>
        </p:nvGrpSpPr>
        <p:grpSpPr>
          <a:xfrm rot="-779889">
            <a:off x="134938" y="239713"/>
            <a:ext cx="796925" cy="504825"/>
            <a:chOff x="7734796" y="351678"/>
            <a:chExt cx="4071397" cy="2583783"/>
          </a:xfrm>
        </p:grpSpPr>
        <p:sp>
          <p:nvSpPr>
            <p:cNvPr id="23" name="等腰三角形 2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直角三角形 25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pic>
        <p:nvPicPr>
          <p:cNvPr id="2" name="Image 1" descr="loading_spinner_deskto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20" y="1677670"/>
            <a:ext cx="4115435" cy="4084320"/>
          </a:xfrm>
          <a:prstGeom prst="rect">
            <a:avLst/>
          </a:prstGeom>
        </p:spPr>
      </p:pic>
      <p:pic>
        <p:nvPicPr>
          <p:cNvPr id="3" name="Image 2" descr="loading_spinner_mobil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4770" y="1681480"/>
            <a:ext cx="2402840" cy="4080510"/>
          </a:xfrm>
          <a:prstGeom prst="rect">
            <a:avLst/>
          </a:prstGeom>
        </p:spPr>
      </p:pic>
      <p:sp>
        <p:nvSpPr>
          <p:cNvPr id="4" name="Zone de texte 3"/>
          <p:cNvSpPr txBox="1"/>
          <p:nvPr/>
        </p:nvSpPr>
        <p:spPr>
          <a:xfrm>
            <a:off x="1439545" y="965835"/>
            <a:ext cx="3634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en-US" sz="2800" b="1">
                <a:solidFill>
                  <a:schemeClr val="bg1"/>
                </a:solidFill>
              </a:rPr>
              <a:t>Version Desktop</a:t>
            </a:r>
            <a:endParaRPr lang="fr-FR" altLang="en-US" sz="2800" b="1">
              <a:solidFill>
                <a:schemeClr val="bg1"/>
              </a:solidFill>
            </a:endParaRPr>
          </a:p>
        </p:txBody>
      </p:sp>
      <p:sp>
        <p:nvSpPr>
          <p:cNvPr id="5" name="Zone de texte 4"/>
          <p:cNvSpPr txBox="1"/>
          <p:nvPr/>
        </p:nvSpPr>
        <p:spPr>
          <a:xfrm>
            <a:off x="8954770" y="965835"/>
            <a:ext cx="3634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fr-FR" altLang="en-US" sz="2800" b="1">
                <a:solidFill>
                  <a:schemeClr val="bg1"/>
                </a:solidFill>
              </a:rPr>
              <a:t>Version Mobile</a:t>
            </a:r>
            <a:endParaRPr lang="fr-FR" altLang="en-US" sz="2800" b="1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6155" name="组合 5"/>
          <p:cNvGrpSpPr/>
          <p:nvPr/>
        </p:nvGrpSpPr>
        <p:grpSpPr>
          <a:xfrm>
            <a:off x="2416175" y="2357438"/>
            <a:ext cx="7108825" cy="1970087"/>
            <a:chOff x="2636598" y="2366693"/>
            <a:chExt cx="7109701" cy="1969133"/>
          </a:xfrm>
        </p:grpSpPr>
        <p:grpSp>
          <p:nvGrpSpPr>
            <p:cNvPr id="6156" name="组合 30"/>
            <p:cNvGrpSpPr/>
            <p:nvPr/>
          </p:nvGrpSpPr>
          <p:grpSpPr>
            <a:xfrm flipH="1">
              <a:off x="5235530" y="2719789"/>
              <a:ext cx="4510769" cy="715744"/>
              <a:chOff x="3744686" y="2554536"/>
              <a:chExt cx="3329214" cy="528262"/>
            </a:xfrm>
          </p:grpSpPr>
          <p:cxnSp>
            <p:nvCxnSpPr>
              <p:cNvPr id="32" name="直接连接符 31"/>
              <p:cNvCxnSpPr/>
              <p:nvPr/>
            </p:nvCxnSpPr>
            <p:spPr>
              <a:xfrm>
                <a:off x="3744686" y="2554536"/>
                <a:ext cx="3329214" cy="0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>
                <a:off x="3785205" y="2585684"/>
                <a:ext cx="0" cy="497114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59" name="组合 34"/>
            <p:cNvGrpSpPr/>
            <p:nvPr/>
          </p:nvGrpSpPr>
          <p:grpSpPr>
            <a:xfrm flipH="1">
              <a:off x="2962938" y="3615781"/>
              <a:ext cx="4510769" cy="720045"/>
              <a:chOff x="4705998" y="3629212"/>
              <a:chExt cx="3329214" cy="531436"/>
            </a:xfrm>
          </p:grpSpPr>
          <p:cxnSp>
            <p:nvCxnSpPr>
              <p:cNvPr id="36" name="直接连接符 35"/>
              <p:cNvCxnSpPr/>
              <p:nvPr/>
            </p:nvCxnSpPr>
            <p:spPr>
              <a:xfrm rot="10800000">
                <a:off x="4705998" y="4160648"/>
                <a:ext cx="3329214" cy="0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 rot="10800000">
                <a:off x="7999304" y="3629212"/>
                <a:ext cx="0" cy="497114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62" name="文本框 65"/>
            <p:cNvSpPr txBox="1"/>
            <p:nvPr/>
          </p:nvSpPr>
          <p:spPr>
            <a:xfrm>
              <a:off x="3236913" y="3023036"/>
              <a:ext cx="6344271" cy="82954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ctr" anchorCtr="0">
              <a:spAutoFit/>
            </a:bodyPr>
            <a:p>
              <a:pPr algn="ctr">
                <a:buFont typeface="Arial" panose="020B0604020202020204" pitchFamily="34" charset="0"/>
              </a:pPr>
              <a:r>
                <a:rPr lang="fr-FR" altLang="en-US" sz="48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Accueil</a:t>
              </a:r>
              <a:endParaRPr lang="fr-FR" altLang="en-US" sz="4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163" name="文本框 65"/>
            <p:cNvSpPr txBox="1"/>
            <p:nvPr/>
          </p:nvSpPr>
          <p:spPr>
            <a:xfrm>
              <a:off x="2636598" y="2366693"/>
              <a:ext cx="2331481" cy="58328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just">
                <a:buFont typeface="Arial" panose="020B0604020202020204" pitchFamily="34" charset="0"/>
              </a:pPr>
              <a:r>
                <a:rPr lang="fr-FR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Partie 2</a:t>
              </a:r>
              <a:endParaRPr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8194" name="文本框 65"/>
          <p:cNvSpPr txBox="1"/>
          <p:nvPr/>
        </p:nvSpPr>
        <p:spPr>
          <a:xfrm>
            <a:off x="882650" y="215900"/>
            <a:ext cx="109969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Sections demandées dans la maquette</a:t>
            </a:r>
            <a:endParaRPr lang="fr-FR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8195" name="组合 21"/>
          <p:cNvGrpSpPr/>
          <p:nvPr/>
        </p:nvGrpSpPr>
        <p:grpSpPr>
          <a:xfrm rot="-779889">
            <a:off x="134938" y="239713"/>
            <a:ext cx="796925" cy="504825"/>
            <a:chOff x="7734796" y="351678"/>
            <a:chExt cx="4071397" cy="2583783"/>
          </a:xfrm>
        </p:grpSpPr>
        <p:sp>
          <p:nvSpPr>
            <p:cNvPr id="23" name="等腰三角形 2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直角三角形 25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aphicFrame>
        <p:nvGraphicFramePr>
          <p:cNvPr id="3" name="Table 2"/>
          <p:cNvGraphicFramePr/>
          <p:nvPr/>
        </p:nvGraphicFramePr>
        <p:xfrm>
          <a:off x="114300" y="1113155"/>
          <a:ext cx="11967210" cy="4490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4535"/>
                <a:gridCol w="1994535"/>
                <a:gridCol w="1994535"/>
                <a:gridCol w="1994535"/>
                <a:gridCol w="1994535"/>
                <a:gridCol w="1994535"/>
              </a:tblGrid>
              <a:tr h="795020"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Barre de navigation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Localisation des restaurants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Présentation du site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Fonctionnement du site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Liste des restaurants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Fin de page</a:t>
                      </a:r>
                      <a:endParaRPr lang="fr-FR" altLang="en-US"/>
                    </a:p>
                  </a:txBody>
                  <a:tcPr/>
                </a:tc>
              </a:tr>
              <a:tr h="3695065"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Logo du site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Icone location,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Input pour choisir sa ville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Titre,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Sous-titre,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Bouton exploration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Titre,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Carte x 3 avec numéro au début, icône à l’intérieur avec texte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Titre,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Carte x4 avec image, nom du restaurant, position du restaurant, icône like. 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Etiquette nouveau sur les deux premiers.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Footer avec titre, 4x liens avec icônes pour les deux premiers liens,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Partie contact envoyant un mail</a:t>
                      </a:r>
                      <a:endParaRPr lang="fr-FR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9218" name="文本框 65"/>
          <p:cNvSpPr txBox="1"/>
          <p:nvPr/>
        </p:nvSpPr>
        <p:spPr>
          <a:xfrm>
            <a:off x="882650" y="215900"/>
            <a:ext cx="111582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Adaptations Desktop</a:t>
            </a:r>
            <a:endParaRPr lang="fr-FR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9219" name="组合 21"/>
          <p:cNvGrpSpPr/>
          <p:nvPr/>
        </p:nvGrpSpPr>
        <p:grpSpPr>
          <a:xfrm rot="-779889">
            <a:off x="134938" y="239713"/>
            <a:ext cx="796925" cy="504825"/>
            <a:chOff x="7734796" y="351678"/>
            <a:chExt cx="4071397" cy="2583783"/>
          </a:xfrm>
        </p:grpSpPr>
        <p:sp>
          <p:nvSpPr>
            <p:cNvPr id="23" name="等腰三角形 2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直角三角形 25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2" name="矩形 65"/>
          <p:cNvSpPr/>
          <p:nvPr/>
        </p:nvSpPr>
        <p:spPr>
          <a:xfrm>
            <a:off x="6624638" y="2278063"/>
            <a:ext cx="5567363" cy="4579938"/>
          </a:xfrm>
          <a:custGeom>
            <a:avLst/>
            <a:gdLst>
              <a:gd name="connsiteX0" fmla="*/ 0 w 5044521"/>
              <a:gd name="connsiteY0" fmla="*/ 0 h 4149439"/>
              <a:gd name="connsiteX1" fmla="*/ 5044521 w 5044521"/>
              <a:gd name="connsiteY1" fmla="*/ 0 h 4149439"/>
              <a:gd name="connsiteX2" fmla="*/ 5044521 w 5044521"/>
              <a:gd name="connsiteY2" fmla="*/ 4149439 h 4149439"/>
              <a:gd name="connsiteX3" fmla="*/ 0 w 5044521"/>
              <a:gd name="connsiteY3" fmla="*/ 4149439 h 4149439"/>
              <a:gd name="connsiteX4" fmla="*/ 0 w 5044521"/>
              <a:gd name="connsiteY4" fmla="*/ 0 h 4149439"/>
              <a:gd name="connsiteX0-1" fmla="*/ 800100 w 5044521"/>
              <a:gd name="connsiteY0-2" fmla="*/ 1117600 h 4149439"/>
              <a:gd name="connsiteX1-3" fmla="*/ 5044521 w 5044521"/>
              <a:gd name="connsiteY1-4" fmla="*/ 0 h 4149439"/>
              <a:gd name="connsiteX2-5" fmla="*/ 5044521 w 5044521"/>
              <a:gd name="connsiteY2-6" fmla="*/ 4149439 h 4149439"/>
              <a:gd name="connsiteX3-7" fmla="*/ 0 w 5044521"/>
              <a:gd name="connsiteY3-8" fmla="*/ 4149439 h 4149439"/>
              <a:gd name="connsiteX4-9" fmla="*/ 800100 w 5044521"/>
              <a:gd name="connsiteY4-10" fmla="*/ 1117600 h 41494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5044521" h="4149439">
                <a:moveTo>
                  <a:pt x="800100" y="1117600"/>
                </a:moveTo>
                <a:lnTo>
                  <a:pt x="5044521" y="0"/>
                </a:lnTo>
                <a:lnTo>
                  <a:pt x="5044521" y="4149439"/>
                </a:lnTo>
                <a:lnTo>
                  <a:pt x="0" y="4149439"/>
                </a:lnTo>
                <a:lnTo>
                  <a:pt x="800100" y="11176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直角三角形 12"/>
          <p:cNvSpPr/>
          <p:nvPr/>
        </p:nvSpPr>
        <p:spPr>
          <a:xfrm flipH="1">
            <a:off x="6643688" y="2278063"/>
            <a:ext cx="5534025" cy="4579938"/>
          </a:xfrm>
          <a:prstGeom prst="rtTriangle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230" name="文本框 73"/>
          <p:cNvSpPr txBox="1"/>
          <p:nvPr/>
        </p:nvSpPr>
        <p:spPr>
          <a:xfrm>
            <a:off x="1973580" y="2106295"/>
            <a:ext cx="3973830" cy="2755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zh-CN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Alignement des cartes de la partie fonctionnement</a:t>
            </a:r>
            <a:endParaRPr lang="fr-FR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9231" name="组合 75"/>
          <p:cNvGrpSpPr/>
          <p:nvPr/>
        </p:nvGrpSpPr>
        <p:grpSpPr>
          <a:xfrm>
            <a:off x="1323975" y="1993900"/>
            <a:ext cx="498475" cy="495300"/>
            <a:chOff x="1066799" y="838200"/>
            <a:chExt cx="497659" cy="495300"/>
          </a:xfrm>
        </p:grpSpPr>
        <p:sp>
          <p:nvSpPr>
            <p:cNvPr id="16" name="矩形 15"/>
            <p:cNvSpPr/>
            <p:nvPr/>
          </p:nvSpPr>
          <p:spPr>
            <a:xfrm>
              <a:off x="1066799" y="838780"/>
              <a:ext cx="496075" cy="494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7" name="直角三角形 16"/>
            <p:cNvSpPr/>
            <p:nvPr/>
          </p:nvSpPr>
          <p:spPr>
            <a:xfrm flipH="1">
              <a:off x="1066799" y="843538"/>
              <a:ext cx="497659" cy="489962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234" name="文本框 76"/>
          <p:cNvSpPr txBox="1"/>
          <p:nvPr/>
        </p:nvSpPr>
        <p:spPr>
          <a:xfrm>
            <a:off x="1376363" y="1905000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35" name="文本框 79"/>
          <p:cNvSpPr txBox="1"/>
          <p:nvPr/>
        </p:nvSpPr>
        <p:spPr>
          <a:xfrm>
            <a:off x="1973580" y="3061335"/>
            <a:ext cx="4323080" cy="27559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zh-CN" sz="12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Alignement sur deux lignes pour la partie restaurants</a:t>
            </a:r>
            <a:endParaRPr lang="fr-FR" altLang="zh-CN" sz="12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9236" name="组合 81"/>
          <p:cNvGrpSpPr/>
          <p:nvPr/>
        </p:nvGrpSpPr>
        <p:grpSpPr>
          <a:xfrm>
            <a:off x="1323975" y="2951163"/>
            <a:ext cx="498475" cy="495300"/>
            <a:chOff x="1066799" y="838200"/>
            <a:chExt cx="497659" cy="495300"/>
          </a:xfrm>
        </p:grpSpPr>
        <p:sp>
          <p:nvSpPr>
            <p:cNvPr id="31" name="矩形 30"/>
            <p:cNvSpPr/>
            <p:nvPr/>
          </p:nvSpPr>
          <p:spPr>
            <a:xfrm>
              <a:off x="1066799" y="838780"/>
              <a:ext cx="496075" cy="494720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直角三角形 31"/>
            <p:cNvSpPr/>
            <p:nvPr/>
          </p:nvSpPr>
          <p:spPr>
            <a:xfrm flipH="1">
              <a:off x="1066799" y="843537"/>
              <a:ext cx="497659" cy="489963"/>
            </a:xfrm>
            <a:prstGeom prst="rtTriangle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239" name="文本框 82"/>
          <p:cNvSpPr txBox="1"/>
          <p:nvPr/>
        </p:nvSpPr>
        <p:spPr>
          <a:xfrm>
            <a:off x="1376363" y="2862263"/>
            <a:ext cx="296862" cy="5810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lang="zh-CN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3"/>
          <p:cNvPicPr>
            <a:picLocks noChangeAspect="1"/>
          </p:cNvPicPr>
          <p:nvPr/>
        </p:nvPicPr>
        <p:blipFill>
          <a:blip r:embed="rId1"/>
          <a:srcRect t="7831" b="243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6146" name="组合 4"/>
          <p:cNvGrpSpPr/>
          <p:nvPr/>
        </p:nvGrpSpPr>
        <p:grpSpPr>
          <a:xfrm>
            <a:off x="9002713" y="4562475"/>
            <a:ext cx="2867025" cy="2295525"/>
            <a:chOff x="8749768" y="4769949"/>
            <a:chExt cx="2867045" cy="1926643"/>
          </a:xfrm>
        </p:grpSpPr>
        <p:sp>
          <p:nvSpPr>
            <p:cNvPr id="44" name="等腰三角形 43"/>
            <p:cNvSpPr/>
            <p:nvPr/>
          </p:nvSpPr>
          <p:spPr>
            <a:xfrm rot="16819916">
              <a:off x="8825773" y="5143923"/>
              <a:ext cx="89485" cy="241539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18512129">
              <a:off x="9142869" y="5514012"/>
              <a:ext cx="360097" cy="5122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7129723">
              <a:off x="9684431" y="4857297"/>
              <a:ext cx="444966" cy="385586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直角三角形 46"/>
            <p:cNvSpPr/>
            <p:nvPr/>
          </p:nvSpPr>
          <p:spPr>
            <a:xfrm rot="14414335" flipV="1">
              <a:off x="8934334" y="4938674"/>
              <a:ext cx="527191" cy="189698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981266">
              <a:off x="9694542" y="6068029"/>
              <a:ext cx="729133" cy="628563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等腰三角形 55"/>
            <p:cNvSpPr/>
            <p:nvPr/>
          </p:nvSpPr>
          <p:spPr>
            <a:xfrm rot="7535001">
              <a:off x="10140442" y="5256297"/>
              <a:ext cx="565774" cy="358838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9225128">
              <a:off x="10667620" y="5672412"/>
              <a:ext cx="949193" cy="987428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等腰三角形 63"/>
            <p:cNvSpPr/>
            <p:nvPr/>
          </p:nvSpPr>
          <p:spPr>
            <a:xfrm rot="7032661">
              <a:off x="10779814" y="5194440"/>
              <a:ext cx="597974" cy="379260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6155" name="组合 5"/>
          <p:cNvGrpSpPr/>
          <p:nvPr/>
        </p:nvGrpSpPr>
        <p:grpSpPr>
          <a:xfrm>
            <a:off x="2416175" y="2357438"/>
            <a:ext cx="7108825" cy="1970087"/>
            <a:chOff x="2636598" y="2366693"/>
            <a:chExt cx="7109701" cy="1969133"/>
          </a:xfrm>
        </p:grpSpPr>
        <p:grpSp>
          <p:nvGrpSpPr>
            <p:cNvPr id="6156" name="组合 30"/>
            <p:cNvGrpSpPr/>
            <p:nvPr/>
          </p:nvGrpSpPr>
          <p:grpSpPr>
            <a:xfrm flipH="1">
              <a:off x="5235530" y="2719789"/>
              <a:ext cx="4510769" cy="715744"/>
              <a:chOff x="3744686" y="2554536"/>
              <a:chExt cx="3329214" cy="528262"/>
            </a:xfrm>
          </p:grpSpPr>
          <p:cxnSp>
            <p:nvCxnSpPr>
              <p:cNvPr id="32" name="直接连接符 31"/>
              <p:cNvCxnSpPr/>
              <p:nvPr/>
            </p:nvCxnSpPr>
            <p:spPr>
              <a:xfrm>
                <a:off x="3744686" y="2554536"/>
                <a:ext cx="3329214" cy="0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>
                <a:off x="3785205" y="2585684"/>
                <a:ext cx="0" cy="497114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59" name="组合 34"/>
            <p:cNvGrpSpPr/>
            <p:nvPr/>
          </p:nvGrpSpPr>
          <p:grpSpPr>
            <a:xfrm flipH="1">
              <a:off x="2962938" y="3615781"/>
              <a:ext cx="4510769" cy="720045"/>
              <a:chOff x="4705998" y="3629212"/>
              <a:chExt cx="3329214" cy="531436"/>
            </a:xfrm>
          </p:grpSpPr>
          <p:cxnSp>
            <p:nvCxnSpPr>
              <p:cNvPr id="36" name="直接连接符 35"/>
              <p:cNvCxnSpPr/>
              <p:nvPr/>
            </p:nvCxnSpPr>
            <p:spPr>
              <a:xfrm rot="10800000">
                <a:off x="4705998" y="4160648"/>
                <a:ext cx="3329214" cy="0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 rot="10800000">
                <a:off x="7999304" y="3629212"/>
                <a:ext cx="0" cy="497114"/>
              </a:xfrm>
              <a:prstGeom prst="line">
                <a:avLst/>
              </a:prstGeom>
              <a:ln w="101600">
                <a:solidFill>
                  <a:schemeClr val="bg1">
                    <a:alpha val="52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62" name="文本框 65"/>
            <p:cNvSpPr txBox="1"/>
            <p:nvPr/>
          </p:nvSpPr>
          <p:spPr>
            <a:xfrm>
              <a:off x="3236913" y="3023036"/>
              <a:ext cx="6344271" cy="82954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ctr" anchorCtr="0">
              <a:spAutoFit/>
            </a:bodyPr>
            <a:p>
              <a:pPr algn="ctr">
                <a:buFont typeface="Arial" panose="020B0604020202020204" pitchFamily="34" charset="0"/>
              </a:pPr>
              <a:r>
                <a:rPr lang="fr-FR" altLang="en-US" sz="48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Pages Menu</a:t>
              </a:r>
              <a:endParaRPr lang="fr-FR" altLang="en-US" sz="4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163" name="文本框 65"/>
            <p:cNvSpPr txBox="1"/>
            <p:nvPr/>
          </p:nvSpPr>
          <p:spPr>
            <a:xfrm>
              <a:off x="2636598" y="2366693"/>
              <a:ext cx="2331481" cy="58328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pPr algn="just">
                <a:buFont typeface="Arial" panose="020B0604020202020204" pitchFamily="34" charset="0"/>
              </a:pPr>
              <a:r>
                <a:rPr lang="fr-FR" altLang="en-US" sz="3200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Partie 3</a:t>
              </a:r>
              <a:endParaRPr lang="en-US" altLang="zh-CN" sz="32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8194" name="文本框 65"/>
          <p:cNvSpPr txBox="1"/>
          <p:nvPr/>
        </p:nvSpPr>
        <p:spPr>
          <a:xfrm>
            <a:off x="882650" y="215900"/>
            <a:ext cx="1099693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>
              <a:buFont typeface="Arial" panose="020B0604020202020204" pitchFamily="34" charset="0"/>
            </a:pPr>
            <a:r>
              <a:rPr lang="fr-FR" altLang="en-US" sz="2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Sections demandées dans la maquette</a:t>
            </a:r>
            <a:endParaRPr lang="fr-FR" altLang="en-US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8195" name="组合 21"/>
          <p:cNvGrpSpPr/>
          <p:nvPr/>
        </p:nvGrpSpPr>
        <p:grpSpPr>
          <a:xfrm rot="-779889">
            <a:off x="134938" y="239713"/>
            <a:ext cx="796925" cy="504825"/>
            <a:chOff x="7734796" y="351678"/>
            <a:chExt cx="4071397" cy="2583783"/>
          </a:xfrm>
        </p:grpSpPr>
        <p:sp>
          <p:nvSpPr>
            <p:cNvPr id="23" name="等腰三角形 22"/>
            <p:cNvSpPr/>
            <p:nvPr/>
          </p:nvSpPr>
          <p:spPr>
            <a:xfrm rot="13570841">
              <a:off x="11467650" y="242814"/>
              <a:ext cx="128110" cy="34579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 rot="15263054">
              <a:off x="10526928" y="186171"/>
              <a:ext cx="225446" cy="608525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等腰三角形 24"/>
            <p:cNvSpPr/>
            <p:nvPr/>
          </p:nvSpPr>
          <p:spPr>
            <a:xfrm rot="15263054">
              <a:off x="10369081" y="1397985"/>
              <a:ext cx="637027" cy="552017"/>
            </a:xfrm>
            <a:prstGeom prst="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直角三角形 25"/>
            <p:cNvSpPr/>
            <p:nvPr/>
          </p:nvSpPr>
          <p:spPr>
            <a:xfrm rot="11165260" flipV="1">
              <a:off x="11051450" y="844434"/>
              <a:ext cx="754743" cy="271577"/>
            </a:xfrm>
            <a:prstGeom prst="rtTriangle">
              <a:avLst/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等腰三角形 26"/>
            <p:cNvSpPr/>
            <p:nvPr/>
          </p:nvSpPr>
          <p:spPr>
            <a:xfrm rot="10114597">
              <a:off x="8966858" y="513991"/>
              <a:ext cx="1043850" cy="899870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等腰三角形 27"/>
            <p:cNvSpPr/>
            <p:nvPr/>
          </p:nvSpPr>
          <p:spPr>
            <a:xfrm rot="2291006">
              <a:off x="9590602" y="1801992"/>
              <a:ext cx="809980" cy="513724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等腰三角形 28"/>
            <p:cNvSpPr/>
            <p:nvPr/>
          </p:nvSpPr>
          <p:spPr>
            <a:xfrm rot="5758459">
              <a:off x="7762165" y="724090"/>
              <a:ext cx="1358894" cy="1413632"/>
            </a:xfrm>
            <a:prstGeom prst="triangle">
              <a:avLst>
                <a:gd name="adj" fmla="val 2831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等腰三角形 29"/>
            <p:cNvSpPr/>
            <p:nvPr/>
          </p:nvSpPr>
          <p:spPr>
            <a:xfrm rot="15165992">
              <a:off x="8726989" y="2235920"/>
              <a:ext cx="856078" cy="542961"/>
            </a:xfrm>
            <a:prstGeom prst="triangle">
              <a:avLst>
                <a:gd name="adj" fmla="val 15836"/>
              </a:avLst>
            </a:prstGeom>
            <a:solidFill>
              <a:schemeClr val="bg1">
                <a:alpha val="4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aphicFrame>
        <p:nvGraphicFramePr>
          <p:cNvPr id="2" name="Table 1"/>
          <p:cNvGraphicFramePr/>
          <p:nvPr/>
        </p:nvGraphicFramePr>
        <p:xfrm>
          <a:off x="114300" y="1026795"/>
          <a:ext cx="11978640" cy="33724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94660"/>
                <a:gridCol w="2994660"/>
                <a:gridCol w="2994660"/>
                <a:gridCol w="2994660"/>
              </a:tblGrid>
              <a:tr h="675005"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Barre de navigation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Image de fond du restaurant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Menu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Fin de page</a:t>
                      </a:r>
                      <a:endParaRPr lang="fr-FR" altLang="en-US"/>
                    </a:p>
                  </a:txBody>
                  <a:tcPr/>
                </a:tc>
              </a:tr>
              <a:tr h="2697480"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Logo du site,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Icône retour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Image du restaurant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/>
                        <a:t>Titre avec bouton like aligné,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Catégorie x3 (Entrées, Plats, Desserts) contenant des card pour les plats,</a:t>
                      </a:r>
                      <a:endParaRPr lang="fr-FR" altLang="en-US"/>
                    </a:p>
                    <a:p>
                      <a:pPr>
                        <a:buNone/>
                      </a:pPr>
                      <a:r>
                        <a:rPr lang="fr-FR" altLang="en-US"/>
                        <a:t>Bouton de commande</a:t>
                      </a:r>
                      <a:endParaRPr lang="fr-FR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fr-FR" altLang="en-US" sz="1800">
                          <a:sym typeface="+mn-ea"/>
                        </a:rPr>
                        <a:t>Footer avec titre, 4x liens avec icônes pour les deux premiers liens,</a:t>
                      </a:r>
                      <a:endParaRPr lang="fr-FR" altLang="en-US" sz="1800"/>
                    </a:p>
                    <a:p>
                      <a:pPr>
                        <a:buNone/>
                      </a:pPr>
                      <a:r>
                        <a:rPr lang="fr-FR" altLang="en-US" sz="1800">
                          <a:sym typeface="+mn-ea"/>
                        </a:rPr>
                        <a:t>Partie contact envoyant un mail</a:t>
                      </a:r>
                      <a:endParaRPr lang="fr-FR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wipe/>
  </p:transition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2037</Words>
  <Application>WPS Presentation</Application>
  <PresentationFormat>宽屏</PresentationFormat>
  <Paragraphs>163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Algerian</vt:lpstr>
      <vt:lpstr>Gabriola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antho</cp:lastModifiedBy>
  <cp:revision>75</cp:revision>
  <dcterms:created xsi:type="dcterms:W3CDTF">2015-10-01T10:28:00Z</dcterms:created>
  <dcterms:modified xsi:type="dcterms:W3CDTF">2022-04-11T14:16:03Z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1036-11.2.0.11042</vt:lpwstr>
  </property>
  <property fmtid="{D5CDD505-2E9C-101B-9397-08002B2CF9AE}" pid="3" name="ICV">
    <vt:lpwstr>A870DC0A7CD24195AB974480482C1CAC</vt:lpwstr>
  </property>
</Properties>
</file>